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69" r:id="rId2"/>
    <p:sldId id="256" r:id="rId3"/>
    <p:sldId id="323" r:id="rId4"/>
    <p:sldId id="324" r:id="rId5"/>
    <p:sldId id="312" r:id="rId6"/>
    <p:sldId id="361" r:id="rId7"/>
    <p:sldId id="356" r:id="rId8"/>
    <p:sldId id="307" r:id="rId9"/>
    <p:sldId id="308" r:id="rId10"/>
    <p:sldId id="310" r:id="rId11"/>
    <p:sldId id="360" r:id="rId12"/>
    <p:sldId id="349" r:id="rId13"/>
    <p:sldId id="350" r:id="rId14"/>
    <p:sldId id="355" r:id="rId15"/>
    <p:sldId id="325" r:id="rId16"/>
    <p:sldId id="326" r:id="rId17"/>
    <p:sldId id="327" r:id="rId18"/>
    <p:sldId id="313" r:id="rId19"/>
    <p:sldId id="362" r:id="rId20"/>
    <p:sldId id="306" r:id="rId21"/>
    <p:sldId id="363" r:id="rId22"/>
    <p:sldId id="364" r:id="rId23"/>
    <p:sldId id="292" r:id="rId24"/>
    <p:sldId id="309" r:id="rId25"/>
  </p:sldIdLst>
  <p:sldSz cx="9144000" cy="6858000" type="screen4x3"/>
  <p:notesSz cx="6797675" cy="99266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27" autoAdjust="0"/>
    <p:restoredTop sz="94660"/>
  </p:normalViewPr>
  <p:slideViewPr>
    <p:cSldViewPr>
      <p:cViewPr varScale="1">
        <p:scale>
          <a:sx n="155" d="100"/>
          <a:sy n="155" d="100"/>
        </p:scale>
        <p:origin x="2880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0444" y="1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BA3E0367-9D0D-4B97-95FF-98EEB276522C}" type="datetimeFigureOut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8616DFD8-45C4-453E-87E1-E666BA7597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47441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4C8069AE-4CA7-4435-A5DE-82B43D27E3D5}" type="datetimeFigureOut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1" tIns="45715" rIns="91431" bIns="45715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31" tIns="45715" rIns="91431" bIns="45715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8F06B24D-DC85-4351-AE3F-4D63712FA7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7311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6B24D-DC85-4351-AE3F-4D63712FA7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0071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B8461-3E17-4F2C-AD3E-D98F777857BA}" type="datetime1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1A6A4-5887-4C4A-A0DF-F5B07651D2FD}" type="datetime1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1DF84-D7CB-402A-826D-D4ADF2986D02}" type="datetime1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3DFEC-7074-440D-9B56-0F2BAFBEDE85}" type="datetime1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27BE0-4CB6-47D3-A714-EA42B5EC2E60}" type="datetime1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F1014-BB40-44D3-B1C7-A9749D2FC3A4}" type="datetime1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73BC8-F691-485F-89B6-9B14E6A5A89E}" type="datetime1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168C5-E816-47BC-9B7A-660BDBED45CB}" type="datetime1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1626B-CB71-4000-8240-CBDFC140C83D}" type="datetime1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6AFB6-AFDD-405A-AF6B-F089C2ED7D8B}" type="datetime1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A13DD-4A12-4BF7-A6EB-1FE02A75DB67}" type="datetime1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CrisscrossEtching trans="65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4A1F0-416F-4706-9DFB-AD377EFC3F8A}" type="datetime1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" Target="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" Target="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" Target="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" Target="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" Target="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" Target="slide2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" Target="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" Target="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" Target="slide2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51520" y="260648"/>
            <a:ext cx="8640960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latin typeface="標楷體" pitchFamily="65" charset="-120"/>
                <a:ea typeface="標楷體" pitchFamily="65" charset="-120"/>
              </a:rPr>
              <a:t>臺南市新吉工業區廠商協進會</a:t>
            </a:r>
            <a:endParaRPr lang="en-US" altLang="zh-TW" sz="4800" b="1" dirty="0">
              <a:latin typeface="標楷體" pitchFamily="65" charset="-120"/>
              <a:ea typeface="標楷體" pitchFamily="65" charset="-120"/>
            </a:endParaRPr>
          </a:p>
          <a:p>
            <a:pPr algn="ctr"/>
            <a:endParaRPr lang="en-US" altLang="zh-TW" sz="4600" b="1" dirty="0">
              <a:latin typeface="標楷體" pitchFamily="65" charset="-120"/>
              <a:ea typeface="標楷體" pitchFamily="65" charset="-120"/>
            </a:endParaRPr>
          </a:p>
          <a:p>
            <a:pPr algn="ctr"/>
            <a:endParaRPr lang="en-US" altLang="zh-TW" sz="4600" b="1" dirty="0">
              <a:latin typeface="標楷體" pitchFamily="65" charset="-120"/>
              <a:ea typeface="標楷體" pitchFamily="65" charset="-120"/>
            </a:endParaRPr>
          </a:p>
          <a:p>
            <a:pPr algn="ctr"/>
            <a:r>
              <a:rPr lang="zh-TW" altLang="en-US" sz="6000" b="1" dirty="0">
                <a:latin typeface="標楷體" pitchFamily="65" charset="-120"/>
                <a:ea typeface="標楷體" pitchFamily="65" charset="-120"/>
              </a:rPr>
              <a:t>第一屆第四次</a:t>
            </a:r>
            <a:endParaRPr lang="en-US" altLang="zh-TW" sz="6000" b="1" dirty="0">
              <a:latin typeface="標楷體" pitchFamily="65" charset="-120"/>
              <a:ea typeface="標楷體" pitchFamily="65" charset="-120"/>
            </a:endParaRPr>
          </a:p>
          <a:p>
            <a:pPr algn="ctr"/>
            <a:r>
              <a:rPr lang="zh-TW" altLang="en-US" sz="6000" b="1" dirty="0">
                <a:latin typeface="標楷體" pitchFamily="65" charset="-120"/>
                <a:ea typeface="標楷體" pitchFamily="65" charset="-120"/>
              </a:rPr>
              <a:t>會員大會</a:t>
            </a:r>
            <a:endParaRPr lang="en-US" altLang="zh-TW" sz="6000" b="1" dirty="0">
              <a:latin typeface="標楷體" pitchFamily="65" charset="-120"/>
              <a:ea typeface="標楷體" pitchFamily="65" charset="-120"/>
            </a:endParaRPr>
          </a:p>
          <a:p>
            <a:pPr algn="r"/>
            <a:endParaRPr lang="en-US" altLang="zh-TW" sz="2600" b="1" dirty="0">
              <a:latin typeface="標楷體" pitchFamily="65" charset="-120"/>
              <a:ea typeface="標楷體" pitchFamily="65" charset="-120"/>
            </a:endParaRPr>
          </a:p>
          <a:p>
            <a:pPr algn="r"/>
            <a:endParaRPr lang="en-US" altLang="zh-TW" sz="2600" b="1" dirty="0">
              <a:latin typeface="標楷體" pitchFamily="65" charset="-120"/>
              <a:ea typeface="標楷體" pitchFamily="65" charset="-120"/>
            </a:endParaRPr>
          </a:p>
          <a:p>
            <a:pPr algn="r"/>
            <a:endParaRPr lang="en-US" altLang="zh-TW" sz="2600" b="1" dirty="0">
              <a:latin typeface="標楷體" pitchFamily="65" charset="-120"/>
              <a:ea typeface="標楷體" pitchFamily="65" charset="-120"/>
            </a:endParaRPr>
          </a:p>
          <a:p>
            <a:pPr algn="r"/>
            <a:r>
              <a:rPr lang="zh-TW" altLang="en-US" sz="2600" b="1" dirty="0">
                <a:latin typeface="標楷體" pitchFamily="65" charset="-120"/>
                <a:ea typeface="標楷體" pitchFamily="65" charset="-120"/>
              </a:rPr>
              <a:t>會員大會主席：東佑達自動化科技股份有限公司</a:t>
            </a:r>
            <a:endParaRPr lang="en-US" altLang="zh-TW" sz="2600" b="1" dirty="0">
              <a:latin typeface="標楷體" pitchFamily="65" charset="-120"/>
              <a:ea typeface="標楷體" pitchFamily="65" charset="-120"/>
            </a:endParaRPr>
          </a:p>
          <a:p>
            <a:pPr algn="r"/>
            <a:r>
              <a:rPr lang="zh-TW" altLang="en-US" sz="2600" b="1" dirty="0">
                <a:latin typeface="標楷體" pitchFamily="65" charset="-120"/>
                <a:ea typeface="標楷體" pitchFamily="65" charset="-120"/>
              </a:rPr>
              <a:t>林宗德 董事長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5390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618E26A-975B-2019-D585-815792D10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26" y="1395910"/>
            <a:ext cx="8965747" cy="479266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81050" y="845423"/>
            <a:ext cx="79954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(2)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年度會費使用狀況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  <a:sym typeface="Wingdings" pitchFamily="2" charset="2"/>
              </a:rPr>
              <a:t>：（</a:t>
            </a:r>
            <a:r>
              <a:rPr lang="en-US" altLang="zh-TW" sz="2200" b="1" dirty="0">
                <a:latin typeface="標楷體" pitchFamily="65" charset="-120"/>
                <a:ea typeface="標楷體" pitchFamily="65" charset="-120"/>
                <a:sym typeface="Wingdings" pitchFamily="2" charset="2"/>
              </a:rPr>
              <a:t>11/15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  <a:sym typeface="Wingdings" pitchFamily="2" charset="2"/>
              </a:rPr>
              <a:t>前可使用官方帳號查詢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）</a:t>
            </a:r>
            <a:endParaRPr lang="zh-TW" altLang="en-US" sz="20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</a:t>
            </a:fld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51520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會員大會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-(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四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秘書報告事項</a:t>
            </a:r>
          </a:p>
        </p:txBody>
      </p:sp>
      <p:pic>
        <p:nvPicPr>
          <p:cNvPr id="12" name="Picture 2" descr="D:\(Z_Temp)\(MB22)SJ_LOGO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460" y="44624"/>
            <a:ext cx="360040" cy="3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圓角矩形 2"/>
          <p:cNvSpPr/>
          <p:nvPr/>
        </p:nvSpPr>
        <p:spPr>
          <a:xfrm>
            <a:off x="2699792" y="1412776"/>
            <a:ext cx="1512168" cy="14754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7524328" y="1409245"/>
            <a:ext cx="1512168" cy="14754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0626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0FA23CD-B96E-B0E8-F875-4F48BC2EA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523598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81050" y="845423"/>
            <a:ext cx="79954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(3)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電力議題（預定</a:t>
            </a: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2027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年底</a:t>
            </a: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設置變電所完成）</a:t>
            </a:r>
            <a:endParaRPr lang="zh-TW" altLang="en-US" sz="20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51520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會員大會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-(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四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秘書報告事項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752" y="5085184"/>
            <a:ext cx="3895693" cy="1656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0987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4">
            <a:extLst>
              <a:ext uri="{FF2B5EF4-FFF2-40B4-BE49-F238E27FC236}">
                <a16:creationId xmlns:a16="http://schemas.microsoft.com/office/drawing/2014/main" id="{E65CDD97-1A27-91A6-8BC0-6DC347470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825" y="3823992"/>
            <a:ext cx="3404547" cy="2513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81050" y="845423"/>
            <a:ext cx="79954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(4)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消防議題</a:t>
            </a:r>
            <a:endParaRPr lang="zh-TW" altLang="en-US" sz="20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51520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會員大會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-(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四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秘書報告事項</a:t>
            </a:r>
          </a:p>
        </p:txBody>
      </p:sp>
      <p:pic>
        <p:nvPicPr>
          <p:cNvPr id="9" name="內容版面配置區 4">
            <a:extLst>
              <a:ext uri="{FF2B5EF4-FFF2-40B4-BE49-F238E27FC236}">
                <a16:creationId xmlns:a16="http://schemas.microsoft.com/office/drawing/2014/main" id="{327FB5EF-7F75-02E6-6490-F3F4818FB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628800"/>
            <a:ext cx="4637063" cy="4998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24166"/>
            <a:ext cx="2920713" cy="1553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980728"/>
            <a:ext cx="2281279" cy="2736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9498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574297" y="855622"/>
            <a:ext cx="79954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(5)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郵務試辦</a:t>
            </a:r>
            <a:endParaRPr lang="zh-TW" altLang="en-US" sz="20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51520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會員大會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-(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四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秘書報告事項</a:t>
            </a:r>
          </a:p>
        </p:txBody>
      </p:sp>
      <p:pic>
        <p:nvPicPr>
          <p:cNvPr id="15" name="內容版面配置區 4">
            <a:extLst>
              <a:ext uri="{FF2B5EF4-FFF2-40B4-BE49-F238E27FC236}">
                <a16:creationId xmlns:a16="http://schemas.microsoft.com/office/drawing/2014/main" id="{684349EC-B6AE-FD8F-BBA4-92C52D1A7D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264" y="1196752"/>
            <a:ext cx="3050216" cy="3911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內容版面配置區 3">
            <a:extLst>
              <a:ext uri="{FF2B5EF4-FFF2-40B4-BE49-F238E27FC236}">
                <a16:creationId xmlns:a16="http://schemas.microsoft.com/office/drawing/2014/main" id="{E64FFC9D-E4CF-9FDA-1530-116BBB014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528" y="1988840"/>
            <a:ext cx="6048672" cy="3773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725144"/>
            <a:ext cx="2435349" cy="1729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9498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81050" y="845423"/>
            <a:ext cx="7995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000" b="1" dirty="0">
                <a:latin typeface="標楷體" pitchFamily="65" charset="-120"/>
                <a:ea typeface="標楷體" pitchFamily="65" charset="-120"/>
              </a:rPr>
              <a:t>(6)</a:t>
            </a:r>
            <a:r>
              <a:rPr lang="zh-TW" altLang="en-US" sz="2000" b="1" dirty="0">
                <a:latin typeface="標楷體" pitchFamily="65" charset="-120"/>
                <a:ea typeface="標楷體" pitchFamily="65" charset="-120"/>
              </a:rPr>
              <a:t>臺南市新吉工業區廠商協進會官方帳號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51520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會員大會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-(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四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秘書報告事項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5" y="1268760"/>
            <a:ext cx="5288139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9974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681050" y="845423"/>
            <a:ext cx="7995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000" b="1" dirty="0">
                <a:latin typeface="標楷體" pitchFamily="65" charset="-120"/>
                <a:ea typeface="標楷體" pitchFamily="65" charset="-120"/>
              </a:rPr>
              <a:t>「新吉廠協會官方帳號」（</a:t>
            </a:r>
            <a:r>
              <a:rPr lang="zh-TW" altLang="en-US" sz="2000" b="1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常用功能說明</a:t>
            </a:r>
            <a:r>
              <a:rPr lang="en-US" altLang="zh-TW" sz="2000" b="1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…</a:t>
            </a:r>
            <a:r>
              <a:rPr lang="zh-TW" altLang="en-US" sz="2000" b="1" dirty="0">
                <a:latin typeface="標楷體" pitchFamily="65" charset="-120"/>
                <a:ea typeface="標楷體" pitchFamily="65" charset="-120"/>
              </a:rPr>
              <a:t>）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</a:t>
            </a:fld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51520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會員大會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-(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四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秘書報告事項</a:t>
            </a:r>
          </a:p>
        </p:txBody>
      </p:sp>
      <p:pic>
        <p:nvPicPr>
          <p:cNvPr id="12" name="Picture 2" descr="D:\(Z_Temp)\(MB22)SJ_LOGO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460" y="44624"/>
            <a:ext cx="360040" cy="3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41" y="1324458"/>
            <a:ext cx="2853907" cy="4641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324458"/>
            <a:ext cx="2082065" cy="1845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5" y="3434846"/>
            <a:ext cx="2041735" cy="2530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421541" y="6165304"/>
            <a:ext cx="4994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0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EX</a:t>
            </a:r>
            <a:r>
              <a:rPr lang="zh-TW" altLang="en-US" sz="20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：非關鍵字輸入，會提示常用的關鍵字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6179250" y="1844824"/>
            <a:ext cx="2497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0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EX</a:t>
            </a:r>
            <a:r>
              <a:rPr lang="zh-TW" altLang="en-US" sz="20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：廠協會章程下載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6179250" y="3717032"/>
            <a:ext cx="249720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0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EX</a:t>
            </a:r>
            <a:r>
              <a:rPr lang="zh-TW" altLang="en-US" sz="20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：最新訊息</a:t>
            </a:r>
            <a:endParaRPr lang="en-US" altLang="zh-TW" sz="2000" b="1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0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EX</a:t>
            </a:r>
            <a:r>
              <a:rPr lang="zh-TW" altLang="en-US" sz="20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：最近訊息</a:t>
            </a:r>
            <a:endParaRPr lang="en-US" altLang="zh-TW" sz="2000" b="1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0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EX</a:t>
            </a:r>
            <a:r>
              <a:rPr lang="zh-TW" altLang="en-US" sz="20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：最新公告</a:t>
            </a:r>
            <a:endParaRPr lang="en-US" altLang="zh-TW" sz="2000" b="1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0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…</a:t>
            </a:r>
            <a:endParaRPr lang="zh-TW" altLang="en-US" sz="2000" b="1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92890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681050" y="845423"/>
            <a:ext cx="7995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000" b="1" dirty="0">
                <a:latin typeface="標楷體" pitchFamily="65" charset="-120"/>
                <a:ea typeface="標楷體" pitchFamily="65" charset="-120"/>
              </a:rPr>
              <a:t>「新吉廠協會官方帳號」（</a:t>
            </a:r>
            <a:r>
              <a:rPr lang="zh-TW" altLang="en-US" sz="2000" b="1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權限說明</a:t>
            </a:r>
            <a:r>
              <a:rPr lang="en-US" altLang="zh-TW" sz="2000" b="1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…</a:t>
            </a:r>
            <a:r>
              <a:rPr lang="zh-TW" altLang="en-US" sz="2000" b="1" dirty="0">
                <a:latin typeface="標楷體" pitchFamily="65" charset="-120"/>
                <a:ea typeface="標楷體" pitchFamily="65" charset="-120"/>
              </a:rPr>
              <a:t>）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</a:t>
            </a:fld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51520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會員大會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-(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四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秘書報告事項</a:t>
            </a:r>
          </a:p>
        </p:txBody>
      </p:sp>
      <p:pic>
        <p:nvPicPr>
          <p:cNvPr id="12" name="Picture 2" descr="D:\(Z_Temp)\(MB22)SJ_LOGO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460" y="44624"/>
            <a:ext cx="360040" cy="3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287314" y="4084289"/>
            <a:ext cx="5570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0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EX</a:t>
            </a:r>
            <a:r>
              <a:rPr lang="zh-TW" altLang="en-US" sz="20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：同「關鍵字」輸入，依「權限」決定回覆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49" y="1546630"/>
            <a:ext cx="3804747" cy="16899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944722"/>
            <a:ext cx="2837566" cy="3492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653136"/>
            <a:ext cx="2554512" cy="1906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向右箭號 2"/>
          <p:cNvSpPr/>
          <p:nvPr/>
        </p:nvSpPr>
        <p:spPr>
          <a:xfrm rot="3506540">
            <a:off x="2488349" y="3409343"/>
            <a:ext cx="648072" cy="542275"/>
          </a:xfrm>
          <a:prstGeom prst="rightArrow">
            <a:avLst/>
          </a:prstGeom>
          <a:solidFill>
            <a:srgbClr val="FFFF00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右箭號 15"/>
          <p:cNvSpPr/>
          <p:nvPr/>
        </p:nvSpPr>
        <p:spPr>
          <a:xfrm rot="18904963">
            <a:off x="6037020" y="4730788"/>
            <a:ext cx="648072" cy="542275"/>
          </a:xfrm>
          <a:prstGeom prst="rightArrow">
            <a:avLst/>
          </a:prstGeom>
          <a:solidFill>
            <a:srgbClr val="FFFF00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圓角矩形 3"/>
          <p:cNvSpPr/>
          <p:nvPr/>
        </p:nvSpPr>
        <p:spPr>
          <a:xfrm>
            <a:off x="3491880" y="2168062"/>
            <a:ext cx="914400" cy="52285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圓角矩形 17"/>
          <p:cNvSpPr/>
          <p:nvPr/>
        </p:nvSpPr>
        <p:spPr>
          <a:xfrm>
            <a:off x="7975906" y="1412776"/>
            <a:ext cx="914400" cy="52285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圓角矩形 18"/>
          <p:cNvSpPr/>
          <p:nvPr/>
        </p:nvSpPr>
        <p:spPr>
          <a:xfrm>
            <a:off x="4644008" y="5001925"/>
            <a:ext cx="914400" cy="52285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9940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681050" y="845423"/>
            <a:ext cx="7995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000" b="1" dirty="0">
                <a:latin typeface="標楷體" pitchFamily="65" charset="-120"/>
                <a:ea typeface="標楷體" pitchFamily="65" charset="-120"/>
              </a:rPr>
              <a:t>「新吉廠協會官方帳號」（「</a:t>
            </a:r>
            <a:r>
              <a:rPr lang="zh-TW" altLang="en-US" sz="2000" b="1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找</a:t>
            </a:r>
            <a:r>
              <a:rPr lang="zh-TW" altLang="en-US" sz="2000" b="1" dirty="0">
                <a:latin typeface="標楷體" pitchFamily="65" charset="-120"/>
                <a:ea typeface="標楷體" pitchFamily="65" charset="-120"/>
              </a:rPr>
              <a:t>」</a:t>
            </a:r>
            <a:r>
              <a:rPr lang="en-US" altLang="zh-TW" sz="2000" b="1" dirty="0">
                <a:latin typeface="標楷體" pitchFamily="65" charset="-120"/>
                <a:ea typeface="標楷體" pitchFamily="65" charset="-120"/>
              </a:rPr>
              <a:t>+</a:t>
            </a:r>
            <a:r>
              <a:rPr lang="zh-TW" altLang="en-US" sz="2000" b="1" dirty="0">
                <a:latin typeface="標楷體" pitchFamily="65" charset="-120"/>
                <a:ea typeface="標楷體" pitchFamily="65" charset="-120"/>
              </a:rPr>
              <a:t>「</a:t>
            </a:r>
            <a:r>
              <a:rPr lang="zh-TW" altLang="en-US" sz="2000" b="1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人、產品、公司名</a:t>
            </a:r>
            <a:r>
              <a:rPr lang="zh-TW" altLang="en-US" sz="2000" b="1" dirty="0">
                <a:latin typeface="標楷體" pitchFamily="65" charset="-120"/>
                <a:ea typeface="標楷體" pitchFamily="65" charset="-120"/>
              </a:rPr>
              <a:t>」）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</a:t>
            </a:fld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51520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會員大會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-(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四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秘書報告事項</a:t>
            </a:r>
          </a:p>
        </p:txBody>
      </p:sp>
      <p:pic>
        <p:nvPicPr>
          <p:cNvPr id="12" name="Picture 2" descr="D:\(Z_Temp)\(MB22)SJ_LOGO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460" y="44624"/>
            <a:ext cx="360040" cy="3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3584626" y="1961545"/>
            <a:ext cx="32403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0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說明：</a:t>
            </a:r>
            <a:endParaRPr lang="en-US" altLang="zh-TW" sz="2000" b="1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0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先列出會員公司資料</a:t>
            </a:r>
            <a:endParaRPr lang="en-US" altLang="zh-TW" sz="2000" b="1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0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再列出其它推薦優良廠商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277254"/>
            <a:ext cx="1924199" cy="5279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742" y="4152784"/>
            <a:ext cx="1985693" cy="2153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向右箭號 14"/>
          <p:cNvSpPr/>
          <p:nvPr/>
        </p:nvSpPr>
        <p:spPr>
          <a:xfrm rot="11693297">
            <a:off x="3107167" y="2313949"/>
            <a:ext cx="324036" cy="271139"/>
          </a:xfrm>
          <a:prstGeom prst="rightArrow">
            <a:avLst/>
          </a:prstGeom>
          <a:solidFill>
            <a:srgbClr val="FFFF00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圓角矩形 15"/>
          <p:cNvSpPr/>
          <p:nvPr/>
        </p:nvSpPr>
        <p:spPr>
          <a:xfrm>
            <a:off x="1545958" y="2067421"/>
            <a:ext cx="883386" cy="1491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圓角矩形 16"/>
          <p:cNvSpPr/>
          <p:nvPr/>
        </p:nvSpPr>
        <p:spPr>
          <a:xfrm>
            <a:off x="1545958" y="3531313"/>
            <a:ext cx="883386" cy="1491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右箭號 17"/>
          <p:cNvSpPr/>
          <p:nvPr/>
        </p:nvSpPr>
        <p:spPr>
          <a:xfrm rot="8652171">
            <a:off x="3150152" y="3248983"/>
            <a:ext cx="324036" cy="271139"/>
          </a:xfrm>
          <a:prstGeom prst="rightArrow">
            <a:avLst/>
          </a:prstGeom>
          <a:solidFill>
            <a:srgbClr val="FFFF00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6357773" y="4455743"/>
            <a:ext cx="25202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0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說明：</a:t>
            </a:r>
            <a:endParaRPr lang="en-US" altLang="zh-TW" sz="2000" b="1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0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可找公司窗口</a:t>
            </a:r>
            <a:endParaRPr lang="en-US" altLang="zh-TW" sz="2000" b="1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0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或找公司名之關鍵字</a:t>
            </a:r>
          </a:p>
        </p:txBody>
      </p:sp>
    </p:spTree>
    <p:extLst>
      <p:ext uri="{BB962C8B-B14F-4D97-AF65-F5344CB8AC3E}">
        <p14:creationId xmlns:p14="http://schemas.microsoft.com/office/powerpoint/2010/main" val="1708515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681050" y="845423"/>
            <a:ext cx="83914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園區議題（手機電腦均可官方帳號關鍵字查詢：</a:t>
            </a: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最近訊息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）：</a:t>
            </a:r>
            <a:endParaRPr lang="en-US" altLang="zh-TW" sz="22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</a:t>
            </a:fld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51520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會員大會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-(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四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秘書報告事項</a:t>
            </a:r>
          </a:p>
        </p:txBody>
      </p:sp>
      <p:pic>
        <p:nvPicPr>
          <p:cNvPr id="12" name="Picture 2" descr="D:\(Z_Temp)\(MB22)SJ_LOGO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460" y="44624"/>
            <a:ext cx="360040" cy="3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02315"/>
            <a:ext cx="1845024" cy="5309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304528"/>
            <a:ext cx="2686050" cy="3857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287833"/>
            <a:ext cx="2183920" cy="4336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8643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"/>
          <p:cNvGrpSpPr/>
          <p:nvPr/>
        </p:nvGrpSpPr>
        <p:grpSpPr>
          <a:xfrm>
            <a:off x="-540568" y="-1467544"/>
            <a:ext cx="1894295" cy="6849630"/>
            <a:chOff x="1221777" y="1818051"/>
            <a:chExt cx="5880139" cy="23565860"/>
          </a:xfrm>
        </p:grpSpPr>
        <p:sp>
          <p:nvSpPr>
            <p:cNvPr id="5" name="等腰三角形 1"/>
            <p:cNvSpPr/>
            <p:nvPr/>
          </p:nvSpPr>
          <p:spPr>
            <a:xfrm rot="5400000">
              <a:off x="-7590240" y="10691755"/>
              <a:ext cx="23504175" cy="5880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14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" name="等腰三角形 2"/>
            <p:cNvSpPr/>
            <p:nvPr/>
          </p:nvSpPr>
          <p:spPr>
            <a:xfrm rot="5400000">
              <a:off x="-8068873" y="11108707"/>
              <a:ext cx="23504175" cy="4922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14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等腰三角形 3"/>
            <p:cNvSpPr/>
            <p:nvPr/>
          </p:nvSpPr>
          <p:spPr>
            <a:xfrm rot="5400000">
              <a:off x="-8697635" y="11737469"/>
              <a:ext cx="23504176" cy="3665346"/>
            </a:xfrm>
            <a:prstGeom prst="triangle">
              <a:avLst/>
            </a:prstGeom>
            <a:solidFill>
              <a:srgbClr val="A7A7A7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8" name="群組"/>
          <p:cNvGrpSpPr/>
          <p:nvPr/>
        </p:nvGrpSpPr>
        <p:grpSpPr>
          <a:xfrm>
            <a:off x="7467429" y="821507"/>
            <a:ext cx="2413601" cy="8727399"/>
            <a:chOff x="-1" y="2316456"/>
            <a:chExt cx="7492131" cy="30026249"/>
          </a:xfrm>
        </p:grpSpPr>
        <p:sp>
          <p:nvSpPr>
            <p:cNvPr id="9" name="等腰三角形 4"/>
            <p:cNvSpPr/>
            <p:nvPr/>
          </p:nvSpPr>
          <p:spPr>
            <a:xfrm rot="16200000" flipH="1">
              <a:off x="-11227762" y="13622815"/>
              <a:ext cx="29947653" cy="7492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14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" name="等腰三角形 5"/>
            <p:cNvSpPr/>
            <p:nvPr/>
          </p:nvSpPr>
          <p:spPr>
            <a:xfrm rot="16200000" flipH="1">
              <a:off x="-10617917" y="14154069"/>
              <a:ext cx="29947653" cy="6272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14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A7A7A7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" name="等腰三角形 6"/>
            <p:cNvSpPr/>
            <p:nvPr/>
          </p:nvSpPr>
          <p:spPr>
            <a:xfrm rot="16200000" flipH="1">
              <a:off x="-9816789" y="14955202"/>
              <a:ext cx="29947655" cy="4670169"/>
            </a:xfrm>
            <a:prstGeom prst="triangl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2" name="TextBox 4"/>
          <p:cNvSpPr txBox="1"/>
          <p:nvPr/>
        </p:nvSpPr>
        <p:spPr>
          <a:xfrm>
            <a:off x="49831" y="3878469"/>
            <a:ext cx="9144000" cy="116954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1919" tIns="121919" rIns="121919" bIns="121919">
            <a:spAutoFit/>
          </a:bodyPr>
          <a:lstStyle>
            <a:lvl1pPr>
              <a:defRPr sz="11600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algn="ctr"/>
            <a:r>
              <a:rPr lang="zh-TW" altLang="en-US" sz="6000" b="1" dirty="0">
                <a:latin typeface="微軟正黑體" pitchFamily="34" charset="-120"/>
                <a:ea typeface="微軟正黑體" pitchFamily="34" charset="-120"/>
              </a:rPr>
              <a:t>討論</a:t>
            </a:r>
            <a:r>
              <a:rPr lang="en-US" altLang="zh-TW" sz="6000" b="1" dirty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TW" altLang="en-US" sz="6000" b="1" dirty="0">
                <a:latin typeface="微軟正黑體" pitchFamily="34" charset="-120"/>
                <a:ea typeface="微軟正黑體" pitchFamily="34" charset="-120"/>
              </a:rPr>
              <a:t>表決議題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35496"/>
            <a:ext cx="5657850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609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51520" y="260648"/>
            <a:ext cx="86409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000" b="1" dirty="0">
                <a:latin typeface="標楷體" pitchFamily="65" charset="-120"/>
                <a:ea typeface="標楷體" pitchFamily="65" charset="-120"/>
              </a:rPr>
              <a:t>臺南市 新吉工業區廠商協進會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681050" y="908720"/>
            <a:ext cx="7995406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400" b="1" dirty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2400" b="1" dirty="0">
                <a:latin typeface="標楷體" pitchFamily="65" charset="-120"/>
                <a:ea typeface="標楷體" pitchFamily="65" charset="-120"/>
              </a:rPr>
              <a:t>一</a:t>
            </a:r>
            <a:r>
              <a:rPr lang="en-US" altLang="zh-TW" sz="24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2400" b="1" dirty="0">
                <a:latin typeface="標楷體" pitchFamily="65" charset="-120"/>
                <a:ea typeface="標楷體" pitchFamily="65" charset="-120"/>
              </a:rPr>
              <a:t>會議開始</a:t>
            </a:r>
            <a:endParaRPr lang="en-US" altLang="zh-TW" sz="2400" b="1" dirty="0">
              <a:latin typeface="標楷體" pitchFamily="65" charset="-120"/>
              <a:ea typeface="標楷體" pitchFamily="65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400" b="1" dirty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2400" b="1" dirty="0">
                <a:latin typeface="標楷體" pitchFamily="65" charset="-120"/>
                <a:ea typeface="標楷體" pitchFamily="65" charset="-120"/>
              </a:rPr>
              <a:t>二</a:t>
            </a:r>
            <a:r>
              <a:rPr lang="en-US" altLang="zh-TW" sz="24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2400" b="1" dirty="0">
                <a:latin typeface="標楷體" pitchFamily="65" charset="-120"/>
                <a:ea typeface="標楷體" pitchFamily="65" charset="-120"/>
              </a:rPr>
              <a:t>主席致詞</a:t>
            </a:r>
            <a:endParaRPr lang="en-US" altLang="zh-TW" sz="2400" b="1" dirty="0">
              <a:latin typeface="標楷體" pitchFamily="65" charset="-120"/>
              <a:ea typeface="標楷體" pitchFamily="65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400" b="1" dirty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2400" b="1" dirty="0">
                <a:latin typeface="標楷體" pitchFamily="65" charset="-120"/>
                <a:ea typeface="標楷體" pitchFamily="65" charset="-120"/>
              </a:rPr>
              <a:t>三</a:t>
            </a:r>
            <a:r>
              <a:rPr lang="en-US" altLang="zh-TW" sz="24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2400" b="1" dirty="0">
                <a:latin typeface="標楷體" pitchFamily="65" charset="-120"/>
                <a:ea typeface="標楷體" pitchFamily="65" charset="-120"/>
              </a:rPr>
              <a:t>來賓致詞</a:t>
            </a:r>
            <a:endParaRPr lang="en-US" altLang="zh-TW" sz="2400" b="1" dirty="0">
              <a:latin typeface="標楷體" pitchFamily="65" charset="-120"/>
              <a:ea typeface="標楷體" pitchFamily="65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400" b="1" dirty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2400" b="1" dirty="0">
                <a:latin typeface="標楷體" pitchFamily="65" charset="-120"/>
                <a:ea typeface="標楷體" pitchFamily="65" charset="-120"/>
              </a:rPr>
              <a:t>四</a:t>
            </a:r>
            <a:r>
              <a:rPr lang="en-US" altLang="zh-TW" sz="24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2400" b="1" dirty="0">
                <a:latin typeface="標楷體" pitchFamily="65" charset="-120"/>
                <a:ea typeface="標楷體" pitchFamily="65" charset="-120"/>
              </a:rPr>
              <a:t>報告事項</a:t>
            </a:r>
            <a:endParaRPr lang="en-US" altLang="zh-TW" sz="2400" b="1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400" b="1" dirty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2400" b="1" dirty="0">
                <a:latin typeface="標楷體" pitchFamily="65" charset="-120"/>
                <a:ea typeface="標楷體" pitchFamily="65" charset="-120"/>
              </a:rPr>
              <a:t>五</a:t>
            </a:r>
            <a:r>
              <a:rPr lang="en-US" altLang="zh-TW" sz="24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2400" b="1" dirty="0">
                <a:latin typeface="標楷體" pitchFamily="65" charset="-120"/>
                <a:ea typeface="標楷體" pitchFamily="65" charset="-120"/>
              </a:rPr>
              <a:t>討論</a:t>
            </a:r>
            <a:r>
              <a:rPr lang="en-US" altLang="zh-TW" sz="2400" b="1" dirty="0"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sz="2400" b="1" dirty="0">
                <a:latin typeface="標楷體" pitchFamily="65" charset="-120"/>
                <a:ea typeface="標楷體" pitchFamily="65" charset="-120"/>
              </a:rPr>
              <a:t>表決提案</a:t>
            </a:r>
            <a:endParaRPr lang="en-US" altLang="zh-TW" sz="2400" b="1" dirty="0">
              <a:latin typeface="標楷體" pitchFamily="65" charset="-120"/>
              <a:ea typeface="標楷體" pitchFamily="65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400" b="1" dirty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2400" b="1" dirty="0">
                <a:latin typeface="標楷體" pitchFamily="65" charset="-120"/>
                <a:ea typeface="標楷體" pitchFamily="65" charset="-120"/>
              </a:rPr>
              <a:t>六</a:t>
            </a:r>
            <a:r>
              <a:rPr lang="en-US" altLang="zh-TW" sz="24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2400" b="1" dirty="0">
                <a:latin typeface="標楷體" pitchFamily="65" charset="-120"/>
                <a:ea typeface="標楷體" pitchFamily="65" charset="-120"/>
              </a:rPr>
              <a:t>臨時動議</a:t>
            </a:r>
            <a:endParaRPr lang="en-US" altLang="zh-TW" sz="2400" b="1" dirty="0">
              <a:latin typeface="標楷體" pitchFamily="65" charset="-120"/>
              <a:ea typeface="標楷體" pitchFamily="65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400" b="1" dirty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2400" b="1" dirty="0">
                <a:latin typeface="標楷體" pitchFamily="65" charset="-120"/>
                <a:ea typeface="標楷體" pitchFamily="65" charset="-120"/>
              </a:rPr>
              <a:t>七</a:t>
            </a:r>
            <a:r>
              <a:rPr lang="en-US" altLang="zh-TW" sz="24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2400" b="1" dirty="0">
                <a:latin typeface="標楷體" pitchFamily="65" charset="-120"/>
                <a:ea typeface="標楷體" pitchFamily="65" charset="-120"/>
              </a:rPr>
              <a:t>宣讀會議記錄</a:t>
            </a:r>
            <a:endParaRPr lang="en-US" altLang="zh-TW" sz="2400" b="1" dirty="0">
              <a:latin typeface="標楷體" pitchFamily="65" charset="-120"/>
              <a:ea typeface="標楷體" pitchFamily="65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400" b="1" dirty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2400" b="1" dirty="0">
                <a:latin typeface="標楷體" pitchFamily="65" charset="-120"/>
                <a:ea typeface="標楷體" pitchFamily="65" charset="-120"/>
              </a:rPr>
              <a:t>八</a:t>
            </a:r>
            <a:r>
              <a:rPr lang="en-US" altLang="zh-TW" sz="24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2400" b="1" dirty="0">
                <a:latin typeface="標楷體" pitchFamily="65" charset="-120"/>
                <a:ea typeface="標楷體" pitchFamily="65" charset="-120"/>
              </a:rPr>
              <a:t>散會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809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681050" y="908720"/>
            <a:ext cx="7995406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b="1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（會員半數以上出席、並以出席人數多數同意行之）</a:t>
            </a:r>
            <a:endParaRPr lang="en-US" altLang="zh-TW" b="1" dirty="0">
              <a:solidFill>
                <a:srgbClr val="0000FF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討論案</a:t>
            </a:r>
            <a:r>
              <a:rPr lang="en-US" altLang="zh-TW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01</a:t>
            </a: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：審議</a:t>
            </a:r>
            <a:r>
              <a:rPr lang="en-US" altLang="zh-TW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112</a:t>
            </a: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年度</a:t>
            </a:r>
            <a:r>
              <a:rPr lang="en-US" altLang="zh-TW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工作計畫</a:t>
            </a:r>
            <a:r>
              <a:rPr lang="en-US" altLang="zh-TW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收支預算案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endParaRPr lang="en-US" altLang="zh-TW" sz="2200" b="1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討論案</a:t>
            </a:r>
            <a:r>
              <a:rPr lang="en-US" altLang="zh-TW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02</a:t>
            </a: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：審議</a:t>
            </a:r>
            <a:r>
              <a:rPr lang="en-US" altLang="zh-TW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113</a:t>
            </a: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年度</a:t>
            </a:r>
            <a:r>
              <a:rPr lang="en-US" altLang="zh-TW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01~11</a:t>
            </a: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月</a:t>
            </a:r>
            <a:r>
              <a:rPr lang="en-US" altLang="zh-TW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工作計畫</a:t>
            </a:r>
            <a:r>
              <a:rPr lang="en-US" altLang="zh-TW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收支預算案</a:t>
            </a:r>
            <a:endParaRPr lang="en-US" altLang="zh-TW" sz="2200" b="1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endParaRPr lang="en-US" altLang="zh-TW" sz="2200" b="1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討論案</a:t>
            </a:r>
            <a:r>
              <a:rPr lang="en-US" altLang="zh-TW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03</a:t>
            </a: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：選舉新任理事、監事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251520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會員大會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-(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五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討論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表決議題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20</a:t>
            </a:fld>
            <a:endParaRPr lang="zh-TW" altLang="en-US" dirty="0"/>
          </a:p>
        </p:txBody>
      </p:sp>
      <p:pic>
        <p:nvPicPr>
          <p:cNvPr id="5" name="Picture 2" descr="D:\(Z_Temp)\(MB22)SJ_LOGO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460" y="44624"/>
            <a:ext cx="360040" cy="3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480" y="865274"/>
            <a:ext cx="1810000" cy="1296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8195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"/>
          <p:cNvGrpSpPr/>
          <p:nvPr/>
        </p:nvGrpSpPr>
        <p:grpSpPr>
          <a:xfrm>
            <a:off x="-540568" y="-1467544"/>
            <a:ext cx="1894295" cy="6849630"/>
            <a:chOff x="1221777" y="1818051"/>
            <a:chExt cx="5880139" cy="23565860"/>
          </a:xfrm>
        </p:grpSpPr>
        <p:sp>
          <p:nvSpPr>
            <p:cNvPr id="5" name="等腰三角形 1"/>
            <p:cNvSpPr/>
            <p:nvPr/>
          </p:nvSpPr>
          <p:spPr>
            <a:xfrm rot="5400000">
              <a:off x="-7590240" y="10691755"/>
              <a:ext cx="23504175" cy="5880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14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" name="等腰三角形 2"/>
            <p:cNvSpPr/>
            <p:nvPr/>
          </p:nvSpPr>
          <p:spPr>
            <a:xfrm rot="5400000">
              <a:off x="-8068873" y="11108707"/>
              <a:ext cx="23504175" cy="4922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14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等腰三角形 3"/>
            <p:cNvSpPr/>
            <p:nvPr/>
          </p:nvSpPr>
          <p:spPr>
            <a:xfrm rot="5400000">
              <a:off x="-8697635" y="11737469"/>
              <a:ext cx="23504176" cy="3665346"/>
            </a:xfrm>
            <a:prstGeom prst="triangle">
              <a:avLst/>
            </a:prstGeom>
            <a:solidFill>
              <a:srgbClr val="A7A7A7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8" name="群組"/>
          <p:cNvGrpSpPr/>
          <p:nvPr/>
        </p:nvGrpSpPr>
        <p:grpSpPr>
          <a:xfrm>
            <a:off x="7467429" y="821507"/>
            <a:ext cx="2413601" cy="8727399"/>
            <a:chOff x="-1" y="2316456"/>
            <a:chExt cx="7492131" cy="30026249"/>
          </a:xfrm>
        </p:grpSpPr>
        <p:sp>
          <p:nvSpPr>
            <p:cNvPr id="9" name="等腰三角形 4"/>
            <p:cNvSpPr/>
            <p:nvPr/>
          </p:nvSpPr>
          <p:spPr>
            <a:xfrm rot="16200000" flipH="1">
              <a:off x="-11227762" y="13622815"/>
              <a:ext cx="29947653" cy="7492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14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" name="等腰三角形 5"/>
            <p:cNvSpPr/>
            <p:nvPr/>
          </p:nvSpPr>
          <p:spPr>
            <a:xfrm rot="16200000" flipH="1">
              <a:off x="-10617917" y="14154069"/>
              <a:ext cx="29947653" cy="6272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14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A7A7A7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" name="等腰三角形 6"/>
            <p:cNvSpPr/>
            <p:nvPr/>
          </p:nvSpPr>
          <p:spPr>
            <a:xfrm rot="16200000" flipH="1">
              <a:off x="-9816789" y="14955202"/>
              <a:ext cx="29947655" cy="4670169"/>
            </a:xfrm>
            <a:prstGeom prst="triangl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2" name="TextBox 4"/>
          <p:cNvSpPr txBox="1"/>
          <p:nvPr/>
        </p:nvSpPr>
        <p:spPr>
          <a:xfrm>
            <a:off x="49831" y="3878469"/>
            <a:ext cx="9144000" cy="116954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1919" tIns="121919" rIns="121919" bIns="121919">
            <a:spAutoFit/>
          </a:bodyPr>
          <a:lstStyle>
            <a:lvl1pPr>
              <a:defRPr sz="11600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algn="ctr"/>
            <a:r>
              <a:rPr lang="en-US" altLang="zh-TW" sz="6000" b="1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6000" b="1" dirty="0">
                <a:latin typeface="微軟正黑體" pitchFamily="34" charset="-120"/>
                <a:ea typeface="微軟正黑體" pitchFamily="34" charset="-120"/>
              </a:rPr>
              <a:t>六</a:t>
            </a:r>
            <a:r>
              <a:rPr lang="en-US" altLang="zh-TW" sz="6000" b="1" dirty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sz="6000" b="1" dirty="0">
                <a:latin typeface="微軟正黑體" pitchFamily="34" charset="-120"/>
                <a:ea typeface="微軟正黑體" pitchFamily="34" charset="-120"/>
              </a:rPr>
              <a:t>臨時動議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35496"/>
            <a:ext cx="5657850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010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"/>
          <p:cNvGrpSpPr/>
          <p:nvPr/>
        </p:nvGrpSpPr>
        <p:grpSpPr>
          <a:xfrm>
            <a:off x="-540568" y="-1467544"/>
            <a:ext cx="1894295" cy="6849630"/>
            <a:chOff x="1221777" y="1818051"/>
            <a:chExt cx="5880139" cy="23565860"/>
          </a:xfrm>
        </p:grpSpPr>
        <p:sp>
          <p:nvSpPr>
            <p:cNvPr id="5" name="等腰三角形 1"/>
            <p:cNvSpPr/>
            <p:nvPr/>
          </p:nvSpPr>
          <p:spPr>
            <a:xfrm rot="5400000">
              <a:off x="-7590240" y="10691755"/>
              <a:ext cx="23504175" cy="5880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14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" name="等腰三角形 2"/>
            <p:cNvSpPr/>
            <p:nvPr/>
          </p:nvSpPr>
          <p:spPr>
            <a:xfrm rot="5400000">
              <a:off x="-8068873" y="11108707"/>
              <a:ext cx="23504175" cy="4922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14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等腰三角形 3"/>
            <p:cNvSpPr/>
            <p:nvPr/>
          </p:nvSpPr>
          <p:spPr>
            <a:xfrm rot="5400000">
              <a:off x="-8697635" y="11737469"/>
              <a:ext cx="23504176" cy="3665346"/>
            </a:xfrm>
            <a:prstGeom prst="triangle">
              <a:avLst/>
            </a:prstGeom>
            <a:solidFill>
              <a:srgbClr val="A7A7A7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8" name="群組"/>
          <p:cNvGrpSpPr/>
          <p:nvPr/>
        </p:nvGrpSpPr>
        <p:grpSpPr>
          <a:xfrm>
            <a:off x="7467429" y="821507"/>
            <a:ext cx="2413601" cy="8727399"/>
            <a:chOff x="-1" y="2316456"/>
            <a:chExt cx="7492131" cy="30026249"/>
          </a:xfrm>
        </p:grpSpPr>
        <p:sp>
          <p:nvSpPr>
            <p:cNvPr id="9" name="等腰三角形 4"/>
            <p:cNvSpPr/>
            <p:nvPr/>
          </p:nvSpPr>
          <p:spPr>
            <a:xfrm rot="16200000" flipH="1">
              <a:off x="-11227762" y="13622815"/>
              <a:ext cx="29947653" cy="7492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14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" name="等腰三角形 5"/>
            <p:cNvSpPr/>
            <p:nvPr/>
          </p:nvSpPr>
          <p:spPr>
            <a:xfrm rot="16200000" flipH="1">
              <a:off x="-10617917" y="14154069"/>
              <a:ext cx="29947653" cy="6272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14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A7A7A7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" name="等腰三角形 6"/>
            <p:cNvSpPr/>
            <p:nvPr/>
          </p:nvSpPr>
          <p:spPr>
            <a:xfrm rot="16200000" flipH="1">
              <a:off x="-9816789" y="14955202"/>
              <a:ext cx="29947655" cy="4670169"/>
            </a:xfrm>
            <a:prstGeom prst="triangl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2" name="TextBox 4"/>
          <p:cNvSpPr txBox="1"/>
          <p:nvPr/>
        </p:nvSpPr>
        <p:spPr>
          <a:xfrm>
            <a:off x="49831" y="3878469"/>
            <a:ext cx="9144000" cy="116954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1919" tIns="121919" rIns="121919" bIns="121919">
            <a:spAutoFit/>
          </a:bodyPr>
          <a:lstStyle>
            <a:lvl1pPr>
              <a:defRPr sz="11600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algn="ctr"/>
            <a:r>
              <a:rPr lang="en-US" altLang="zh-TW" sz="6000" b="1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6000" b="1" dirty="0">
                <a:latin typeface="微軟正黑體" pitchFamily="34" charset="-120"/>
                <a:ea typeface="微軟正黑體" pitchFamily="34" charset="-120"/>
              </a:rPr>
              <a:t>七</a:t>
            </a:r>
            <a:r>
              <a:rPr lang="en-US" altLang="zh-TW" sz="6000" b="1" dirty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sz="6000" b="1" dirty="0">
                <a:latin typeface="微軟正黑體" pitchFamily="34" charset="-120"/>
                <a:ea typeface="微軟正黑體" pitchFamily="34" charset="-120"/>
              </a:rPr>
              <a:t>宣讀會議決議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35496"/>
            <a:ext cx="5657850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502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251520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會員大會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-(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八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散會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95536" y="3429000"/>
            <a:ext cx="84969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zh-TW" altLang="en-US" sz="44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衷心感謝各位會員！！</a:t>
            </a:r>
            <a:endParaRPr lang="en-US" altLang="zh-TW" sz="4400" b="1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23</a:t>
            </a:fld>
            <a:endParaRPr lang="zh-TW" altLang="en-US"/>
          </a:p>
        </p:txBody>
      </p:sp>
      <p:pic>
        <p:nvPicPr>
          <p:cNvPr id="7" name="Picture 2" descr="D:\(Z_Temp)\(MB22)SJ_LOGO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460" y="44624"/>
            <a:ext cx="360040" cy="3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749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/>
          <p:cNvSpPr txBox="1"/>
          <p:nvPr/>
        </p:nvSpPr>
        <p:spPr>
          <a:xfrm>
            <a:off x="2" y="908720"/>
            <a:ext cx="9143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US" altLang="zh-TW" sz="5000" b="1" dirty="0">
              <a:solidFill>
                <a:srgbClr val="00B05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" y="895873"/>
            <a:ext cx="9143998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zh-TW" altLang="en-US" sz="3000" b="1" dirty="0">
                <a:solidFill>
                  <a:srgbClr val="00B050"/>
                </a:solidFill>
                <a:latin typeface="標楷體" pitchFamily="65" charset="-120"/>
                <a:ea typeface="標楷體" pitchFamily="65" charset="-120"/>
              </a:rPr>
              <a:t>臺南市新吉工業區廠商協進會 第一屆第三次會員大會</a:t>
            </a:r>
            <a:endParaRPr lang="en-US" altLang="zh-TW" sz="3000" b="1" dirty="0">
              <a:solidFill>
                <a:srgbClr val="00B050"/>
              </a:solidFill>
              <a:latin typeface="標楷體" pitchFamily="65" charset="-120"/>
              <a:ea typeface="標楷體" pitchFamily="65" charset="-120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zh-TW" altLang="en-US" sz="6000" b="1" dirty="0">
                <a:solidFill>
                  <a:srgbClr val="00B050"/>
                </a:solidFill>
                <a:latin typeface="標楷體" pitchFamily="65" charset="-120"/>
                <a:ea typeface="標楷體" pitchFamily="65" charset="-120"/>
              </a:rPr>
              <a:t>熱烈歡迎感謝</a:t>
            </a:r>
            <a:endParaRPr lang="en-US" altLang="zh-TW" sz="6000" b="1" dirty="0">
              <a:solidFill>
                <a:srgbClr val="00B050"/>
              </a:solidFill>
              <a:latin typeface="標楷體" pitchFamily="65" charset="-120"/>
              <a:ea typeface="標楷體" pitchFamily="65" charset="-120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zh-TW" altLang="en-US" sz="9600" b="1" dirty="0">
                <a:solidFill>
                  <a:srgbClr val="00B050"/>
                </a:solidFill>
                <a:latin typeface="標楷體" pitchFamily="65" charset="-120"/>
                <a:ea typeface="標楷體" pitchFamily="65" charset="-120"/>
              </a:rPr>
              <a:t>市政府長官</a:t>
            </a:r>
            <a:endParaRPr lang="en-US" altLang="zh-TW" sz="9600" b="1" dirty="0">
              <a:solidFill>
                <a:srgbClr val="00B050"/>
              </a:solidFill>
              <a:latin typeface="標楷體" pitchFamily="65" charset="-120"/>
              <a:ea typeface="標楷體" pitchFamily="65" charset="-120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zh-TW" altLang="en-US" sz="5000" b="1" dirty="0">
                <a:solidFill>
                  <a:srgbClr val="00B050"/>
                </a:solidFill>
                <a:latin typeface="標楷體" pitchFamily="65" charset="-120"/>
                <a:ea typeface="標楷體" pitchFamily="65" charset="-120"/>
              </a:rPr>
              <a:t>蒞臨指導！！</a:t>
            </a:r>
            <a:endParaRPr lang="en-US" altLang="zh-TW" sz="5000" b="1" dirty="0">
              <a:solidFill>
                <a:srgbClr val="00B050"/>
              </a:solidFill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7" name="Picture 2">
            <a:hlinkClick r:id="" action="ppaction://hlinkshowjump?jump=lastslideviewed"/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655" y="6243504"/>
            <a:ext cx="1012894" cy="606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 descr="D:\(Z_Temp)\(MB22)SJ_LOGO.jpg">
            <a:hlinkClick r:id="" action="ppaction://hlinkshowjump?jump=lastslideviewed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460" y="44624"/>
            <a:ext cx="360040" cy="3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285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51520" y="260648"/>
            <a:ext cx="86409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000" b="1" dirty="0">
                <a:latin typeface="標楷體" pitchFamily="65" charset="-120"/>
                <a:ea typeface="標楷體" pitchFamily="65" charset="-120"/>
              </a:rPr>
              <a:t>臺南市 新吉工業區廠商協進會 會員大會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707726" y="2492896"/>
            <a:ext cx="79954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zh-TW" altLang="en-US" sz="8000" b="1" dirty="0">
                <a:latin typeface="標楷體" pitchFamily="65" charset="-120"/>
                <a:ea typeface="標楷體" pitchFamily="65" charset="-120"/>
              </a:rPr>
              <a:t>主席致詞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908720"/>
            <a:ext cx="2812682" cy="1676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4213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51520" y="260648"/>
            <a:ext cx="86409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000" b="1" dirty="0">
                <a:latin typeface="標楷體" pitchFamily="65" charset="-120"/>
                <a:ea typeface="標楷體" pitchFamily="65" charset="-120"/>
              </a:rPr>
              <a:t>臺南市 新吉工業區廠商協進會 會員大會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707726" y="2492896"/>
            <a:ext cx="79954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zh-TW" altLang="en-US" sz="8000" b="1" dirty="0">
                <a:latin typeface="標楷體" pitchFamily="65" charset="-120"/>
                <a:ea typeface="標楷體" pitchFamily="65" charset="-120"/>
              </a:rPr>
              <a:t>來賓致詞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908720"/>
            <a:ext cx="2812682" cy="1676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9531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681050" y="845423"/>
            <a:ext cx="799540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endParaRPr lang="en-US" altLang="zh-TW" sz="2200" b="1" dirty="0"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endParaRPr lang="en-US" altLang="zh-TW" sz="2200" b="1" dirty="0"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endParaRPr lang="en-US" altLang="zh-TW" sz="2200" b="1" dirty="0"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endParaRPr lang="en-US" altLang="zh-TW" sz="2200" b="1" dirty="0"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園區重點議題（電力、電信、污水）工作小組：</a:t>
            </a:r>
            <a:endParaRPr lang="en-US" altLang="zh-TW" sz="2200" b="1" dirty="0">
              <a:latin typeface="標楷體" pitchFamily="65" charset="-120"/>
              <a:ea typeface="標楷體" pitchFamily="65" charset="-120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電力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相關工作小組</a:t>
            </a:r>
            <a:endParaRPr lang="en-US" altLang="zh-TW" sz="2200" b="1" dirty="0">
              <a:latin typeface="標楷體" pitchFamily="65" charset="-120"/>
              <a:ea typeface="標楷體" pitchFamily="65" charset="-120"/>
            </a:endParaRPr>
          </a:p>
          <a:p>
            <a:pPr marL="1257300" lvl="2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洪靖惠 常務理事 為小組長</a:t>
            </a:r>
            <a:endParaRPr lang="en-US" altLang="zh-TW" sz="2200" b="1" dirty="0">
              <a:latin typeface="標楷體" pitchFamily="65" charset="-120"/>
              <a:ea typeface="標楷體" pitchFamily="65" charset="-120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電信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相關工作小組</a:t>
            </a:r>
            <a:endParaRPr lang="en-US" altLang="zh-TW" sz="2200" b="1" dirty="0">
              <a:latin typeface="標楷體" pitchFamily="65" charset="-120"/>
              <a:ea typeface="標楷體" pitchFamily="65" charset="-120"/>
            </a:endParaRPr>
          </a:p>
          <a:p>
            <a:pPr marL="1257300" lvl="2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薛智煜 理事 為小組長</a:t>
            </a:r>
            <a:endParaRPr lang="en-US" altLang="zh-TW" sz="2200" b="1" dirty="0">
              <a:latin typeface="標楷體" pitchFamily="65" charset="-120"/>
              <a:ea typeface="標楷體" pitchFamily="65" charset="-120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污水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相關工作小組</a:t>
            </a:r>
            <a:endParaRPr lang="en-US" altLang="zh-TW" sz="2200" b="1" dirty="0">
              <a:latin typeface="標楷體" pitchFamily="65" charset="-120"/>
              <a:ea typeface="標楷體" pitchFamily="65" charset="-120"/>
            </a:endParaRPr>
          </a:p>
          <a:p>
            <a:pPr marL="1257300" lvl="2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陳結和 理事 </a:t>
            </a:r>
            <a:r>
              <a:rPr lang="zh-TW" altLang="en-US" sz="2000" b="1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為小組長</a:t>
            </a:r>
            <a:endParaRPr lang="zh-TW" altLang="en-US" sz="20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</a:t>
            </a:fld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51520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臺南市 新吉工業區廠商協進會 會員大會</a:t>
            </a:r>
          </a:p>
        </p:txBody>
      </p:sp>
      <p:pic>
        <p:nvPicPr>
          <p:cNvPr id="12" name="Picture 2" descr="D:\(Z_Temp)\(MB22)SJ_LOGO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460" y="44624"/>
            <a:ext cx="360040" cy="3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908720"/>
            <a:ext cx="2812682" cy="1676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9757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"/>
          <p:cNvGrpSpPr/>
          <p:nvPr/>
        </p:nvGrpSpPr>
        <p:grpSpPr>
          <a:xfrm>
            <a:off x="-540568" y="-1467544"/>
            <a:ext cx="1894295" cy="6849630"/>
            <a:chOff x="1221777" y="1818051"/>
            <a:chExt cx="5880139" cy="23565860"/>
          </a:xfrm>
        </p:grpSpPr>
        <p:sp>
          <p:nvSpPr>
            <p:cNvPr id="5" name="等腰三角形 1"/>
            <p:cNvSpPr/>
            <p:nvPr/>
          </p:nvSpPr>
          <p:spPr>
            <a:xfrm rot="5400000">
              <a:off x="-7590240" y="10691755"/>
              <a:ext cx="23504175" cy="5880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14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" name="等腰三角形 2"/>
            <p:cNvSpPr/>
            <p:nvPr/>
          </p:nvSpPr>
          <p:spPr>
            <a:xfrm rot="5400000">
              <a:off x="-8068873" y="11108707"/>
              <a:ext cx="23504175" cy="4922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14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等腰三角形 3"/>
            <p:cNvSpPr/>
            <p:nvPr/>
          </p:nvSpPr>
          <p:spPr>
            <a:xfrm rot="5400000">
              <a:off x="-8697635" y="11737469"/>
              <a:ext cx="23504176" cy="3665346"/>
            </a:xfrm>
            <a:prstGeom prst="triangle">
              <a:avLst/>
            </a:prstGeom>
            <a:solidFill>
              <a:srgbClr val="A7A7A7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8" name="群組"/>
          <p:cNvGrpSpPr/>
          <p:nvPr/>
        </p:nvGrpSpPr>
        <p:grpSpPr>
          <a:xfrm>
            <a:off x="7467429" y="821507"/>
            <a:ext cx="2413601" cy="8727399"/>
            <a:chOff x="-1" y="2316456"/>
            <a:chExt cx="7492131" cy="30026249"/>
          </a:xfrm>
        </p:grpSpPr>
        <p:sp>
          <p:nvSpPr>
            <p:cNvPr id="9" name="等腰三角形 4"/>
            <p:cNvSpPr/>
            <p:nvPr/>
          </p:nvSpPr>
          <p:spPr>
            <a:xfrm rot="16200000" flipH="1">
              <a:off x="-11227762" y="13622815"/>
              <a:ext cx="29947653" cy="7492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14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" name="等腰三角形 5"/>
            <p:cNvSpPr/>
            <p:nvPr/>
          </p:nvSpPr>
          <p:spPr>
            <a:xfrm rot="16200000" flipH="1">
              <a:off x="-10617917" y="14154069"/>
              <a:ext cx="29947653" cy="6272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14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A7A7A7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" name="等腰三角形 6"/>
            <p:cNvSpPr/>
            <p:nvPr/>
          </p:nvSpPr>
          <p:spPr>
            <a:xfrm rot="16200000" flipH="1">
              <a:off x="-9816789" y="14955202"/>
              <a:ext cx="29947655" cy="4670169"/>
            </a:xfrm>
            <a:prstGeom prst="triangl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2" name="TextBox 4"/>
          <p:cNvSpPr txBox="1"/>
          <p:nvPr/>
        </p:nvSpPr>
        <p:spPr>
          <a:xfrm>
            <a:off x="49831" y="3878469"/>
            <a:ext cx="9144000" cy="116954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1919" tIns="121919" rIns="121919" bIns="121919">
            <a:spAutoFit/>
          </a:bodyPr>
          <a:lstStyle>
            <a:lvl1pPr>
              <a:defRPr sz="11600">
                <a:solidFill>
                  <a:srgbClr val="40404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algn="ctr"/>
            <a:r>
              <a:rPr lang="zh-TW" altLang="en-US" sz="6000" b="1" dirty="0">
                <a:latin typeface="微軟正黑體" pitchFamily="34" charset="-120"/>
                <a:ea typeface="微軟正黑體" pitchFamily="34" charset="-120"/>
              </a:rPr>
              <a:t>秘書報告事項</a:t>
            </a:r>
            <a:endParaRPr sz="6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35496"/>
            <a:ext cx="5657850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812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81050" y="845423"/>
            <a:ext cx="799540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(1)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會員家數、會員人數</a:t>
            </a:r>
            <a:endParaRPr lang="en-US" altLang="zh-TW" sz="2200" b="1" dirty="0"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(2)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協進會會費相關</a:t>
            </a:r>
            <a:endParaRPr lang="en-US" altLang="zh-TW" sz="2200" b="1" dirty="0"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(3)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電力議題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(4)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汙水議題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(5)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消防議題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(6)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郵務試辦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(7)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爭取</a:t>
            </a: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ATM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設置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(8)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爭取</a:t>
            </a:r>
            <a:r>
              <a:rPr lang="en-US" altLang="zh-TW" sz="2200" b="1" dirty="0" err="1">
                <a:latin typeface="標楷體" pitchFamily="65" charset="-120"/>
                <a:ea typeface="標楷體" pitchFamily="65" charset="-120"/>
              </a:rPr>
              <a:t>gogo</a:t>
            </a: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-road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或</a:t>
            </a: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T-bike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(9)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其他議題進度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(10)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新會員群組</a:t>
            </a:r>
            <a:endParaRPr lang="en-US" altLang="zh-TW" sz="2200" b="1" dirty="0"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(11)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臺南市新吉工業區廠商協進會官方帳號</a:t>
            </a:r>
            <a:endParaRPr lang="zh-TW" altLang="en-US" sz="20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51520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會員大會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-(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四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秘書報告事項</a:t>
            </a:r>
          </a:p>
        </p:txBody>
      </p:sp>
    </p:spTree>
    <p:extLst>
      <p:ext uri="{BB962C8B-B14F-4D97-AF65-F5344CB8AC3E}">
        <p14:creationId xmlns:p14="http://schemas.microsoft.com/office/powerpoint/2010/main" val="294220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156986" y="917448"/>
            <a:ext cx="79954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(1)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目前會員數</a:t>
            </a: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67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家</a:t>
            </a: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(+2)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，員工人數</a:t>
            </a: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3670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人</a:t>
            </a: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(+120)</a:t>
            </a:r>
            <a:endParaRPr lang="zh-TW" altLang="en-US" sz="22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51520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會員大會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-(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四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秘書報告事項</a:t>
            </a:r>
          </a:p>
        </p:txBody>
      </p:sp>
      <p:pic>
        <p:nvPicPr>
          <p:cNvPr id="9" name="Picture 2" descr="D:\(Z_Temp)\(MB22)SJ_LOGO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460" y="44624"/>
            <a:ext cx="360040" cy="3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68ED782-36D7-0AC0-64F5-8FE4917E4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86" y="1328386"/>
            <a:ext cx="7204472" cy="5090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C8FFB93-75B6-04D5-559F-CC51CF0DB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0328" y="659210"/>
            <a:ext cx="1485683" cy="5764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5038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681050" y="845423"/>
            <a:ext cx="799540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(2)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協進會會費相關：</a:t>
            </a:r>
            <a:endParaRPr lang="en-US" altLang="zh-TW" sz="2200" b="1" dirty="0">
              <a:latin typeface="標楷體" pitchFamily="65" charset="-120"/>
              <a:ea typeface="標楷體" pitchFamily="65" charset="-120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章程</a:t>
            </a: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『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第二十九條</a:t>
            </a: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』</a:t>
            </a:r>
          </a:p>
          <a:p>
            <a:pPr marL="1257300" lvl="2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入會費：新台幣</a:t>
            </a:r>
            <a:r>
              <a:rPr lang="en-US" altLang="zh-TW" sz="2200" b="1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10,000</a:t>
            </a:r>
            <a:r>
              <a:rPr lang="zh-TW" altLang="en-US" sz="2200" b="1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元，於會員入會時繳納。</a:t>
            </a:r>
            <a:endParaRPr lang="en-US" altLang="zh-TW" sz="2200" b="1" dirty="0">
              <a:solidFill>
                <a:srgbClr val="0000FF"/>
              </a:solidFill>
              <a:latin typeface="標楷體" pitchFamily="65" charset="-120"/>
              <a:ea typeface="標楷體" pitchFamily="65" charset="-120"/>
            </a:endParaRPr>
          </a:p>
          <a:p>
            <a:pPr marL="1257300" lvl="2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常年會費：每個會員新台幣</a:t>
            </a:r>
            <a:r>
              <a:rPr lang="en-US" altLang="zh-TW" sz="2200" b="1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5,000</a:t>
            </a:r>
            <a:r>
              <a:rPr lang="zh-TW" altLang="en-US" sz="2200" b="1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元整。</a:t>
            </a:r>
            <a:endParaRPr lang="en-US" altLang="zh-TW" sz="2200" b="1" dirty="0">
              <a:solidFill>
                <a:srgbClr val="0000FF"/>
              </a:solidFill>
              <a:latin typeface="標楷體" pitchFamily="65" charset="-120"/>
              <a:ea typeface="標楷體" pitchFamily="65" charset="-120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依據第三次理監事聯席會議</a:t>
            </a: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(2022/10/11)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決議：</a:t>
            </a:r>
            <a:endParaRPr lang="en-US" altLang="zh-TW" sz="2200" b="1" dirty="0">
              <a:latin typeface="標楷體" pitchFamily="65" charset="-120"/>
              <a:ea typeface="標楷體" pitchFamily="65" charset="-120"/>
            </a:endParaRPr>
          </a:p>
          <a:p>
            <a:pPr marL="1257300" lvl="2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職務捐</a:t>
            </a:r>
            <a:r>
              <a:rPr lang="en-US" altLang="zh-TW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除上述年會費外，另外繳納</a:t>
            </a:r>
            <a:r>
              <a:rPr lang="en-US" altLang="zh-TW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：</a:t>
            </a:r>
          </a:p>
          <a:p>
            <a:pPr marL="1714500" lvl="3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理事長 </a:t>
            </a:r>
            <a:r>
              <a:rPr lang="en-US" altLang="zh-TW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6 </a:t>
            </a: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萬</a:t>
            </a:r>
            <a:r>
              <a:rPr lang="en-US" altLang="zh-TW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年</a:t>
            </a:r>
          </a:p>
          <a:p>
            <a:pPr marL="1714500" lvl="3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常務理事、理事 </a:t>
            </a:r>
            <a:r>
              <a:rPr lang="en-US" altLang="zh-TW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3 </a:t>
            </a: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萬</a:t>
            </a:r>
            <a:r>
              <a:rPr lang="en-US" altLang="zh-TW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年</a:t>
            </a:r>
          </a:p>
          <a:p>
            <a:pPr marL="1714500" lvl="3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常務監事、監事 </a:t>
            </a:r>
            <a:r>
              <a:rPr lang="en-US" altLang="zh-TW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3 </a:t>
            </a: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萬</a:t>
            </a:r>
            <a:r>
              <a:rPr lang="en-US" altLang="zh-TW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年</a:t>
            </a:r>
            <a:endParaRPr lang="en-US" altLang="zh-TW" sz="2200" b="1" dirty="0">
              <a:solidFill>
                <a:srgbClr val="0000FF"/>
              </a:solidFill>
              <a:latin typeface="標楷體" pitchFamily="65" charset="-120"/>
              <a:ea typeface="標楷體" pitchFamily="65" charset="-120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依據第六次理監事聯席會議</a:t>
            </a:r>
            <a:r>
              <a:rPr lang="en-US" altLang="zh-TW" sz="2200" b="1" dirty="0">
                <a:latin typeface="標楷體" pitchFamily="65" charset="-120"/>
                <a:ea typeface="標楷體" pitchFamily="65" charset="-120"/>
              </a:rPr>
              <a:t>(2023/09/22)</a:t>
            </a:r>
            <a:r>
              <a:rPr lang="zh-TW" altLang="en-US" sz="2200" b="1" dirty="0">
                <a:latin typeface="標楷體" pitchFamily="65" charset="-120"/>
                <a:ea typeface="標楷體" pitchFamily="65" charset="-120"/>
              </a:rPr>
              <a:t>決議：</a:t>
            </a:r>
            <a:endParaRPr lang="en-US" altLang="zh-TW" sz="2200" b="1" dirty="0">
              <a:latin typeface="標楷體" pitchFamily="65" charset="-120"/>
              <a:ea typeface="標楷體" pitchFamily="65" charset="-120"/>
            </a:endParaRPr>
          </a:p>
          <a:p>
            <a:pPr marL="1257300" lvl="2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TW" altLang="en-US" sz="22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常年會費以月份比例收取</a:t>
            </a:r>
            <a:endParaRPr lang="zh-TW" altLang="en-US" sz="20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</a:t>
            </a:fld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51520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會員大會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-(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四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秘書報告事項</a:t>
            </a:r>
          </a:p>
        </p:txBody>
      </p:sp>
      <p:pic>
        <p:nvPicPr>
          <p:cNvPr id="12" name="Picture 2" descr="D:\(Z_Temp)\(MB22)SJ_LOGO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460" y="44624"/>
            <a:ext cx="360040" cy="3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18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</TotalTime>
  <Words>740</Words>
  <Application>Microsoft Office PowerPoint</Application>
  <PresentationFormat>如螢幕大小 (4:3)</PresentationFormat>
  <Paragraphs>129</Paragraphs>
  <Slides>24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29" baseType="lpstr">
      <vt:lpstr>微軟正黑體</vt:lpstr>
      <vt:lpstr>標楷體</vt:lpstr>
      <vt:lpstr>Arial</vt:lpstr>
      <vt:lpstr>Calibri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ECTORLIU</dc:creator>
  <cp:lastModifiedBy>ectorliu</cp:lastModifiedBy>
  <cp:revision>126</cp:revision>
  <cp:lastPrinted>2021-10-07T01:39:16Z</cp:lastPrinted>
  <dcterms:created xsi:type="dcterms:W3CDTF">2021-09-29T01:32:23Z</dcterms:created>
  <dcterms:modified xsi:type="dcterms:W3CDTF">2024-10-15T02:36:11Z</dcterms:modified>
</cp:coreProperties>
</file>